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7" r:id="rId4"/>
    <p:sldId id="312" r:id="rId5"/>
    <p:sldId id="313" r:id="rId6"/>
    <p:sldId id="314" r:id="rId7"/>
    <p:sldId id="315" r:id="rId8"/>
    <p:sldId id="292" r:id="rId9"/>
    <p:sldId id="316" r:id="rId10"/>
    <p:sldId id="317" r:id="rId11"/>
    <p:sldId id="318" r:id="rId12"/>
    <p:sldId id="319" r:id="rId13"/>
    <p:sldId id="258" r:id="rId14"/>
    <p:sldId id="293" r:id="rId15"/>
    <p:sldId id="268" r:id="rId16"/>
    <p:sldId id="279" r:id="rId17"/>
    <p:sldId id="300" r:id="rId18"/>
    <p:sldId id="295" r:id="rId19"/>
    <p:sldId id="280" r:id="rId20"/>
    <p:sldId id="281" r:id="rId21"/>
    <p:sldId id="296" r:id="rId22"/>
    <p:sldId id="297" r:id="rId23"/>
    <p:sldId id="305" r:id="rId24"/>
    <p:sldId id="302" r:id="rId25"/>
    <p:sldId id="298" r:id="rId26"/>
    <p:sldId id="299" r:id="rId27"/>
    <p:sldId id="306" r:id="rId28"/>
    <p:sldId id="307" r:id="rId29"/>
    <p:sldId id="308" r:id="rId30"/>
    <p:sldId id="309" r:id="rId31"/>
    <p:sldId id="310" r:id="rId32"/>
    <p:sldId id="31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ru-RU" dirty="0" smtClean="0"/>
              <a:t>Лекция №5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143380"/>
            <a:ext cx="8786874" cy="24288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Тема: </a:t>
            </a:r>
            <a:r>
              <a:rPr lang="ru-RU" sz="3200" b="1" dirty="0" smtClean="0"/>
              <a:t>:  «Технология возделывания  аниса обыкновенного»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4.2. Посев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сева в рядки вместе с семенами надо внести гранулированный суперфосфат  – 50 - 70 кг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га. Анис необходимо подкармливать  во время вегетации аммиачной селитрой, из  расчета  – 80 - 100  кг \га.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Посев проводят сплошным рядовым способом: ширина междурядий должна быть 15 см,  при этом расход семян  – 18 - 22 кг /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га. Семена рекомендуют заделывать на глубину  – 2- 3  см, на сухих почвах до 5см</a:t>
            </a:r>
          </a:p>
          <a:p>
            <a:r>
              <a:rPr lang="ru-RU" dirty="0" smtClean="0"/>
              <a:t>.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4.3. Уход за посевами</a:t>
            </a:r>
            <a:endParaRPr lang="ru-RU" dirty="0" smtClean="0"/>
          </a:p>
          <a:p>
            <a:r>
              <a:rPr lang="ru-RU" dirty="0" smtClean="0"/>
              <a:t>Участки </a:t>
            </a:r>
            <a:r>
              <a:rPr lang="ru-RU" dirty="0" smtClean="0"/>
              <a:t>боронуют </a:t>
            </a:r>
            <a:r>
              <a:rPr lang="ru-RU" dirty="0" smtClean="0"/>
              <a:t>поперек рядков до появления всходов, когда появятся три - четыре  </a:t>
            </a:r>
            <a:r>
              <a:rPr lang="ru-RU" dirty="0" smtClean="0"/>
              <a:t>листа, боронуют  </a:t>
            </a:r>
            <a:r>
              <a:rPr lang="ru-RU" dirty="0" smtClean="0"/>
              <a:t>еще  раз.  Так  же  проводят  культивацию  и  прополку. Для борьбы с сорняками применяют гербицид «</a:t>
            </a:r>
            <a:r>
              <a:rPr lang="ru-RU" dirty="0" err="1" smtClean="0"/>
              <a:t>трефлан</a:t>
            </a:r>
            <a:r>
              <a:rPr lang="ru-RU" dirty="0" smtClean="0"/>
              <a:t>» или его </a:t>
            </a:r>
            <a:r>
              <a:rPr lang="ru-RU" dirty="0" smtClean="0"/>
              <a:t>аналоги</a:t>
            </a:r>
            <a:r>
              <a:rPr lang="ru-RU" dirty="0" smtClean="0"/>
              <a:t>. Вносить их надо  перед  посевом  под  предпосевную  культивацию,  либо  до  всходов  во  время  боронования, из расхода  – 6 -8 кг/га, расход рабочей жидкости 200 - 300 л </a:t>
            </a:r>
            <a:r>
              <a:rPr lang="ru-RU" dirty="0" smtClean="0"/>
              <a:t>/ </a:t>
            </a:r>
            <a:r>
              <a:rPr lang="ru-RU" dirty="0" smtClean="0"/>
              <a:t>га</a:t>
            </a:r>
            <a:r>
              <a:rPr lang="ru-RU" dirty="0" smtClean="0"/>
              <a:t>. В </a:t>
            </a:r>
            <a:r>
              <a:rPr lang="ru-RU" dirty="0" smtClean="0"/>
              <a:t>целях  борьбы с вредителями и болезнями семена </a:t>
            </a:r>
            <a:r>
              <a:rPr lang="ru-RU" dirty="0" smtClean="0"/>
              <a:t>протравливают 80</a:t>
            </a:r>
            <a:r>
              <a:rPr lang="ru-RU" dirty="0" smtClean="0"/>
              <a:t>% -м ТМТД, из расчета 4кг </a:t>
            </a:r>
            <a:r>
              <a:rPr lang="ru-RU" dirty="0" smtClean="0"/>
              <a:t>/ </a:t>
            </a:r>
            <a:r>
              <a:rPr lang="ru-RU" dirty="0" smtClean="0"/>
              <a:t>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4.4. Уборка урожая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Когда семена аниса становятся серо - зеленые(молочная спелость), начинают уборку  урожая. Затягивать с уборкой нельзя. Созревшие семена очень быстро осыпаются, что  приводит к потерям урожая. Скошенные растения оставляют в валках на три - пять дней,  </a:t>
            </a:r>
            <a:r>
              <a:rPr lang="ru-RU" dirty="0" smtClean="0">
                <a:solidFill>
                  <a:srgbClr val="002060"/>
                </a:solidFill>
              </a:rPr>
              <a:t>затем подбирают и обмолачивают специальным подборщиком. Затем </a:t>
            </a:r>
            <a:r>
              <a:rPr lang="ru-RU" dirty="0" smtClean="0">
                <a:solidFill>
                  <a:srgbClr val="002060"/>
                </a:solidFill>
              </a:rPr>
              <a:t>семена  просушивают и хранят на складах. Средняя урожайность с гектара  – 0.8 - 1.2 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4.2.Внесение удобрений</a:t>
            </a:r>
          </a:p>
          <a:p>
            <a:pPr algn="just">
              <a:buNone/>
            </a:pPr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002060"/>
                </a:solidFill>
              </a:rPr>
              <a:t>Органические удобрения следует вносить в паровых полях: не перепревший навоз в черном пару, хорошо разложившийся навоз и компосты - в занятом пару. Непосредственно под мелиссу следует вносить минеральные удобрения под вспашку P</a:t>
            </a:r>
            <a:r>
              <a:rPr lang="ru-RU" sz="2400" baseline="-25000" dirty="0" smtClean="0">
                <a:solidFill>
                  <a:srgbClr val="002060"/>
                </a:solidFill>
              </a:rPr>
              <a:t>120</a:t>
            </a:r>
            <a:r>
              <a:rPr lang="ru-RU" sz="2400" dirty="0" smtClean="0">
                <a:solidFill>
                  <a:srgbClr val="002060"/>
                </a:solidFill>
              </a:rPr>
              <a:t>K</a:t>
            </a:r>
            <a:r>
              <a:rPr lang="ru-RU" sz="2400" baseline="-25000" dirty="0" smtClean="0">
                <a:solidFill>
                  <a:srgbClr val="002060"/>
                </a:solidFill>
              </a:rPr>
              <a:t>60</a:t>
            </a:r>
            <a:r>
              <a:rPr lang="ru-RU" sz="2400" dirty="0" smtClean="0">
                <a:solidFill>
                  <a:srgbClr val="002060"/>
                </a:solidFill>
              </a:rPr>
              <a:t>, азотные в дозе N</a:t>
            </a:r>
            <a:r>
              <a:rPr lang="ru-RU" sz="2400" baseline="-25000" dirty="0" smtClean="0">
                <a:solidFill>
                  <a:srgbClr val="002060"/>
                </a:solidFill>
              </a:rPr>
              <a:t>60-90</a:t>
            </a:r>
            <a:r>
              <a:rPr lang="ru-RU" sz="2400" dirty="0" smtClean="0">
                <a:solidFill>
                  <a:srgbClr val="002060"/>
                </a:solidFill>
              </a:rPr>
              <a:t> под предпосевную культивацию. В первый год жизни при обработке междурядий (2-3-я культивация) проводится азотно-фосфорная подкормка N</a:t>
            </a:r>
            <a:r>
              <a:rPr lang="ru-RU" sz="2400" baseline="-25000" dirty="0" smtClean="0">
                <a:solidFill>
                  <a:srgbClr val="002060"/>
                </a:solidFill>
              </a:rPr>
              <a:t>30</a:t>
            </a:r>
            <a:r>
              <a:rPr lang="ru-RU" sz="2400" dirty="0" smtClean="0">
                <a:solidFill>
                  <a:srgbClr val="002060"/>
                </a:solidFill>
              </a:rPr>
              <a:t>Р</a:t>
            </a:r>
            <a:r>
              <a:rPr lang="ru-RU" sz="2400" baseline="-25000" dirty="0" smtClean="0">
                <a:solidFill>
                  <a:srgbClr val="002060"/>
                </a:solidFill>
              </a:rPr>
              <a:t>30</a:t>
            </a:r>
            <a:r>
              <a:rPr lang="ru-RU" sz="2400" dirty="0" smtClean="0">
                <a:solidFill>
                  <a:srgbClr val="002060"/>
                </a:solidFill>
              </a:rPr>
              <a:t> или полным минеральным удобрением (NPК)</a:t>
            </a:r>
            <a:r>
              <a:rPr lang="ru-RU" sz="2400" baseline="-25000" dirty="0" smtClean="0">
                <a:solidFill>
                  <a:srgbClr val="002060"/>
                </a:solidFill>
              </a:rPr>
              <a:t>30</a:t>
            </a:r>
            <a:r>
              <a:rPr lang="ru-RU" sz="2400" dirty="0" smtClean="0">
                <a:solidFill>
                  <a:srgbClr val="002060"/>
                </a:solidFill>
              </a:rPr>
              <a:t>. Со второго года ежегодно проводятся две подкормки полным минеральным удобрением: первая - рано весной, после ранневесеннего боронования при первой культивации междурядий (NPК)</a:t>
            </a:r>
            <a:r>
              <a:rPr lang="ru-RU" sz="2400" baseline="-25000" dirty="0" smtClean="0">
                <a:solidFill>
                  <a:srgbClr val="002060"/>
                </a:solidFill>
              </a:rPr>
              <a:t>30-60</a:t>
            </a:r>
            <a:r>
              <a:rPr lang="ru-RU" sz="2400" dirty="0" smtClean="0">
                <a:solidFill>
                  <a:srgbClr val="002060"/>
                </a:solidFill>
              </a:rPr>
              <a:t>; вторая - после первого укоса при культивации междурядий (NPК)</a:t>
            </a:r>
            <a:r>
              <a:rPr lang="ru-RU" sz="2400" baseline="-25000" dirty="0" smtClean="0">
                <a:solidFill>
                  <a:srgbClr val="002060"/>
                </a:solidFill>
              </a:rPr>
              <a:t>30-45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При создании плантации рассадным способом: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-при подготовке почвы под вспашку вносят 20-30 т/га навоза и P</a:t>
            </a:r>
            <a:r>
              <a:rPr lang="ru-RU" baseline="-25000" dirty="0" smtClean="0">
                <a:solidFill>
                  <a:srgbClr val="002060"/>
                </a:solidFill>
              </a:rPr>
              <a:t>120</a:t>
            </a:r>
            <a:r>
              <a:rPr lang="ru-RU" dirty="0" smtClean="0">
                <a:solidFill>
                  <a:srgbClr val="002060"/>
                </a:solidFill>
              </a:rPr>
              <a:t>K</a:t>
            </a:r>
            <a:r>
              <a:rPr lang="ru-RU" baseline="-25000" dirty="0" smtClean="0">
                <a:solidFill>
                  <a:srgbClr val="002060"/>
                </a:solidFill>
              </a:rPr>
              <a:t>60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-под перепашку N</a:t>
            </a:r>
            <a:r>
              <a:rPr lang="ru-RU" baseline="-25000" dirty="0" smtClean="0">
                <a:solidFill>
                  <a:srgbClr val="002060"/>
                </a:solidFill>
              </a:rPr>
              <a:t>60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-через 20-25 дней после посадки рассады следует провести подкормку азотными удобрениями N</a:t>
            </a:r>
            <a:r>
              <a:rPr lang="ru-RU" baseline="-25000" dirty="0" smtClean="0">
                <a:solidFill>
                  <a:srgbClr val="002060"/>
                </a:solidFill>
              </a:rPr>
              <a:t>30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Со второго года жизни растения подкармливают три раза: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после перезимовки (NPK)</a:t>
            </a:r>
            <a:r>
              <a:rPr lang="ru-RU" baseline="-25000" dirty="0" smtClean="0">
                <a:solidFill>
                  <a:srgbClr val="002060"/>
                </a:solidFill>
              </a:rPr>
              <a:t>60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второй - через месяц после первой N</a:t>
            </a:r>
            <a:r>
              <a:rPr lang="ru-RU" baseline="-25000" dirty="0" smtClean="0">
                <a:solidFill>
                  <a:srgbClr val="002060"/>
                </a:solidFill>
              </a:rPr>
              <a:t>30</a:t>
            </a:r>
            <a:r>
              <a:rPr lang="ru-RU" dirty="0" smtClean="0">
                <a:solidFill>
                  <a:srgbClr val="002060"/>
                </a:solidFill>
              </a:rPr>
              <a:t>;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третий - после первого укоса (NPК)</a:t>
            </a:r>
            <a:r>
              <a:rPr lang="ru-RU" baseline="-25000" dirty="0" smtClean="0"/>
              <a:t>30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4.3. Размножение и закладка плантаций        </a:t>
            </a:r>
          </a:p>
          <a:p>
            <a:pPr algn="just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 </a:t>
            </a:r>
            <a:r>
              <a:rPr lang="ru-RU" sz="2400" dirty="0" smtClean="0">
                <a:solidFill>
                  <a:srgbClr val="002060"/>
                </a:solidFill>
              </a:rPr>
              <a:t>Мелиссу лекарственную размножают двумя способами: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1.семенным;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2.вегетативным путем (делением кустов, черенками, отводками). </a:t>
            </a:r>
          </a:p>
          <a:p>
            <a:pPr algn="just">
              <a:buNone/>
            </a:pPr>
            <a:r>
              <a:rPr lang="ru-RU" sz="2400" dirty="0" smtClean="0"/>
              <a:t>      </a:t>
            </a:r>
            <a:r>
              <a:rPr lang="ru-RU" sz="2400" dirty="0" smtClean="0">
                <a:solidFill>
                  <a:srgbClr val="002060"/>
                </a:solidFill>
              </a:rPr>
              <a:t>Семенной способ осуществляют посевом семян непосредственно в поле и выращиванием рассады в теплицах, парниках и рассадниках с последующей высадкой ее в поле.</a:t>
            </a:r>
          </a:p>
          <a:p>
            <a:pPr algn="just">
              <a:buNone/>
            </a:pPr>
            <a:r>
              <a:rPr lang="ru-RU" sz="2400" dirty="0" smtClean="0"/>
              <a:t>       </a:t>
            </a:r>
            <a:r>
              <a:rPr lang="ru-RU" sz="2400" dirty="0" smtClean="0">
                <a:solidFill>
                  <a:srgbClr val="002060"/>
                </a:solidFill>
              </a:rPr>
              <a:t>Посадочный материал для закладки плантаций - рассада, выращенная в закрытом грунте или в рассадниках, более выровненная, чистая от вредителей и болезней.</a:t>
            </a:r>
          </a:p>
          <a:p>
            <a:pPr algn="just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Участок, предназначенный под посев мелиссы, при созревании почвы боронуется в четыре следа двойным сцепом тяжелых зубовых борон БЗТУ-1.0 или сцепом борон, первый ряд которого состоит из БЗТУ-1.0, а второй - из БЗСС-1.0, перекрестно по диагоналям поля( закрытие влаги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14620"/>
            <a:ext cx="8229600" cy="38599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encrypted-tbn3.gstatic.com/images?q=tbn:ANd9GcRG5Ejlb7aqwFm-JzF_u6HSXYyLgWaKxD-5rx4WwKnx8Ew1y0MEHsJYbA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428868"/>
            <a:ext cx="8501122" cy="41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64320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 При сухой устоявшейся погоде подготовленное под посев мелиссы поле следует прикатать кольчато-шпоровыми катками ЗККШ-6А. Через 7-10 дней после прикатывания проводят повторное боронование в четыре следа двойным сцепом средних борон БЗСС-1.0 так же перекрестно, по диагоналям поля, несколько меняя направление движения агрегата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 descr="http://userdata.agroserver.ru/pic/90078/252809_200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496"/>
            <a:ext cx="7715304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002060"/>
                </a:solidFill>
              </a:rPr>
              <a:t>После прикатывания проводится посев семян мелиссы овощными сеялками СО-4,2, СОН-2,8, СКОН-4,2 и другими сеялками, оборудованными ограничителями глубины заделки семян (ребордами) с междурядьями 60 и 70 см. Глубина заделки семян не более 1 см, оптимальная 0,3-0,5 см, т.е. практически без заделки - поверхностно в бороздки глубиной до 1 см под каточки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3074" name="Picture 2" descr="seyalka-ovoschnaya-son-42-180x135-223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42862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seylka-sonp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6434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1851999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СОН - 4,2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71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План лекции: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1. Ботаническое описание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2. Медицинское значение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3. Биологические особенности.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4. Технология  возделывания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4.1. Выбор участка, место в севообороте и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подготовка </a:t>
            </a:r>
            <a:r>
              <a:rPr lang="ru-RU" sz="2400" b="1" dirty="0" smtClean="0">
                <a:solidFill>
                  <a:srgbClr val="002060"/>
                </a:solidFill>
              </a:rPr>
              <a:t>почвы. Внесение </a:t>
            </a:r>
            <a:r>
              <a:rPr lang="ru-RU" sz="2400" b="1" dirty="0" smtClean="0">
                <a:solidFill>
                  <a:srgbClr val="002060"/>
                </a:solidFill>
              </a:rPr>
              <a:t>удобрений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4.2.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осев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4.3. Уход за посевами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4.4. </a:t>
            </a:r>
            <a:r>
              <a:rPr lang="ru-RU" sz="2400" b="1" dirty="0" smtClean="0">
                <a:solidFill>
                  <a:srgbClr val="002060"/>
                </a:solidFill>
              </a:rPr>
              <a:t>Уборка, сушка и хранение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СЕЯЛКА «КЛЕН 1,8»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овощная сеялка КЛЁН 1.8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2571744"/>
            <a:ext cx="7500989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Норма высева семян 4-5 кг/га, равномерный высев семян обеспечивает их смешивание с 3-5 кг (1,5-2 ведра) сухих древесных опилок, просеянных на ситах с отверстиями диаметром 3-4 мм, и 15-20 кг/га одного из гранулированных фосфорных удобрений (суперфосфата, нитрофоски, аммофоса и других). Смесь семян, опилок и удобрений готовится непосредственно перед самым посевом и должна быть высеяна в день приготовления.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Получение рассады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002060"/>
                </a:solidFill>
              </a:rPr>
              <a:t>Для получения рассады используют весенние теплицы, парники или гряды с пленочным укрытием.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Срок посева семян - март-апрель: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- норма высева семян 4 г/м</a:t>
            </a:r>
            <a:r>
              <a:rPr lang="ru-RU" baseline="30000" dirty="0" smtClean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 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-до появления всходов полив следует проводить из распылителя, чтобы не смыть семена;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-при появлении и укоренении всходов поливать можно шлангом или лейкой;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-для закалки рассады после появления всходов сначала приоткрывают пленочные рамы, а через некоторое время снимают совсем;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-при достижении растениями трех-четырех настоящих листьев проводится их пикировка с заглублением на 1-1,5 см для получения равнокачественного материала;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-для лучшего роста рассады через 10 дней после пикировки проводят подкормку 0,1% раствором аммиачной селитры.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Почву в парнике следует поддерживать в рыхлом и чистом состоянии.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143000"/>
            <a:ext cx="3043230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249424"/>
            <a:ext cx="3686172" cy="4325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imgpreview?key=cc6f78ac68c2da0&amp;mb=imgdb_preview_9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melissa-rass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-428652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143000"/>
            <a:ext cx="3900486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Универсальная рассадопосадочная машина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428604"/>
            <a:ext cx="3900486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P405612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6434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Работа рассадопосадочный маш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464343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Рассадопосадочная машина для замульчированного грун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57628"/>
            <a:ext cx="450056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Размножение делением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002060"/>
                </a:solidFill>
              </a:rPr>
              <a:t>При недостаточном количестве посадочного материала мелиссу размножают делением на части двух - трехлетних кустов. Кусты выкапывают ранней весной и разделяют на части, чтобы каждая часть имела 4-6 точек роста. При этом из одного куста получают от 3 до 6-7 саженцев.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Для размножения мелиссы лекарственной можно воспользоваться также отводками (на плантациях 1-го года жизни) или зеленым черенкованием.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Срок высадки растений в поле продолжительный (со второй - третьей декады июня до середины сентября), для того, чтобы растения успели укорениться до наступления заморозков.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Рассада готова к высадке в 45-60 дневном возрасте. Переросшую рассаду высаживают в гряды наклонно. Высаживают рассаду в борозды, нарезанные культиватором - окучником КРН-4,2, с междурядьями 60 и 70 см с расстояниями между растениями в рядках 20 и 25 см.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4.4. Уход за посевами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Во время вегетации уход за посевом состоит в поддержании почвы в рыхлом и чистом от сорняков состоянии, что достигается проведением 3-4 междурядных механизированных рыхлений и 1-2 прополок.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При слабом укоренении всходов после первой культивации междурядий проводят ручное </a:t>
            </a:r>
            <a:r>
              <a:rPr lang="ru-RU" sz="2000" dirty="0" err="1" smtClean="0">
                <a:solidFill>
                  <a:srgbClr val="002060"/>
                </a:solidFill>
              </a:rPr>
              <a:t>мотыжение</a:t>
            </a:r>
            <a:r>
              <a:rPr lang="ru-RU" sz="2000" dirty="0" smtClean="0">
                <a:solidFill>
                  <a:srgbClr val="002060"/>
                </a:solidFill>
              </a:rPr>
              <a:t> защитных зон и прополку сорняков в рядках, а боронование всходов поперек рядков осуществляют после следующей (третьей) культивации междурядий на глубину 8-10 см сцепом средних борон БЗСС-1,0 Третью культивацию проводят с одновременной азотно-фосфорной подкормкой (NP)</a:t>
            </a:r>
            <a:r>
              <a:rPr lang="ru-RU" sz="2000" baseline="-25000" dirty="0" smtClean="0">
                <a:solidFill>
                  <a:srgbClr val="002060"/>
                </a:solidFill>
              </a:rPr>
              <a:t>30</a:t>
            </a:r>
            <a:r>
              <a:rPr lang="ru-RU" sz="2000" dirty="0" smtClean="0">
                <a:solidFill>
                  <a:srgbClr val="002060"/>
                </a:solidFill>
              </a:rPr>
              <a:t> или полным минеральным удобрением (NPK)</a:t>
            </a:r>
            <a:r>
              <a:rPr lang="ru-RU" sz="2000" baseline="-25000" dirty="0" smtClean="0">
                <a:solidFill>
                  <a:srgbClr val="002060"/>
                </a:solidFill>
              </a:rPr>
              <a:t>30</a:t>
            </a:r>
            <a:r>
              <a:rPr lang="ru-RU" sz="2000" dirty="0" smtClean="0">
                <a:solidFill>
                  <a:srgbClr val="002060"/>
                </a:solidFill>
              </a:rPr>
              <a:t>. По времени третья культивация междурядий сеяной мелиссы совпадает со второй половиной июня.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71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Уход за саженой мелиссой в первый год начинается после укоренения растений с подсадки резервной рассады на места не прижившихся растений. Подсадка рассады производится через 7-10 дней после посадки. После подсадки рассады проводят культивацию междурядий на глубину 8-10 см. Вторая культивация междурядий про водится через 20-25 дней после первой и обязательно с азотно-фосфорной подкормкой (NР)</a:t>
            </a:r>
            <a:r>
              <a:rPr lang="ru-RU" baseline="-25000" dirty="0" smtClean="0">
                <a:solidFill>
                  <a:srgbClr val="002060"/>
                </a:solidFill>
              </a:rPr>
              <a:t>30</a:t>
            </a:r>
            <a:r>
              <a:rPr lang="ru-RU" dirty="0" smtClean="0">
                <a:solidFill>
                  <a:srgbClr val="002060"/>
                </a:solidFill>
              </a:rPr>
              <a:t> или полным минеральным удобрением (NPК)</a:t>
            </a:r>
            <a:r>
              <a:rPr lang="ru-RU" baseline="-25000" dirty="0" smtClean="0">
                <a:solidFill>
                  <a:srgbClr val="002060"/>
                </a:solidFill>
              </a:rPr>
              <a:t>30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Последняя культивация - окучивание мелиссы </a:t>
            </a:r>
            <a:r>
              <a:rPr lang="ru-RU" sz="2400" dirty="0" err="1" smtClean="0"/>
              <a:t>прводится</a:t>
            </a:r>
            <a:r>
              <a:rPr lang="ru-RU" sz="2400" dirty="0" smtClean="0"/>
              <a:t> на глубину 5- 7 см поздно осенью при наступлении утренних заморозков и завершении вегетации.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2" descr="kultevator3_korpusnoy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72152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4.4.Уборка, сушка, хранение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В качестве сырья используется надземная часть растения с цветами без грубых одревесневших стеблевых частей (трава) или только листья, собранные в фазу массовой </a:t>
            </a:r>
            <a:r>
              <a:rPr lang="ru-RU" dirty="0" err="1" smtClean="0">
                <a:solidFill>
                  <a:srgbClr val="002060"/>
                </a:solidFill>
              </a:rPr>
              <a:t>бутонизации</a:t>
            </a:r>
            <a:r>
              <a:rPr lang="ru-RU" dirty="0" smtClean="0">
                <a:solidFill>
                  <a:srgbClr val="002060"/>
                </a:solidFill>
              </a:rPr>
              <a:t> - начала цветения.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Плантации, заложенные делением куста осенью или рано весной, убирают в первый год вегетации. Плантации, созданные семенными способами (посевом семян непосредственно в поле) и рассадным способом при поздней высадке рассады, убирают, как правило, со второго года жизни. За сезон возможно про ведение 2-3 укосов. Скашивают на высоте 10-­15 см от поверхности почвы косилкой-погрузчиком или вручную серпами. В сухую жаркую погоду возможно скашивание мелиссы жатками ЖБА­-3.5А, ЖРН-6 и ЖРС-4.9, самоходными косилками Е-280 и Е-301 в валки с подборкой валков и погрузкой травы в транспортные средства. При этом снижение влажности травы допускается с 78-80% до 35-40%.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305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624078" indent="-514350" algn="ctr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БОТАНИЧЕСКОЕ </a:t>
            </a:r>
            <a:r>
              <a:rPr lang="ru-RU" dirty="0" smtClean="0">
                <a:solidFill>
                  <a:srgbClr val="C00000"/>
                </a:solidFill>
              </a:rPr>
              <a:t>ОПИСАНИЕ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20840"/>
            <a:ext cx="87154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Анис обыкновенный(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Pimpinella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anisum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L.) –травянистое однолетнее пряное растение, относится к семейству  -зонтичные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apiaceae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отдел –цветковые, царство –растения.  Корневая система –стержневая, тонкая, веретенообразная. Глубина проникновения 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землю 45-65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см. Стебель у аниса прямостоячий, в зависимости от региона произрастания  может  колебаться  от  30  до  70  см.,  округлый,  в  верхней  части  растение  образует ветвящуюся крону. Соцветие у аниса обыкновенного -сложный зонтик, который состоит из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7 -15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простых зонтиков. Цветы –невзрачные,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мелкие,белые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Цветет 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июне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38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сухую жаркую погоду возможно скашивание мелиссы жатками ЖБА­-3.5А, ЖРН-6 и ЖРС-4.9, самоходными косилками Е-280 и Е-301 в валки с подборкой валков и погрузкой травы в транспортные средства. При этом снижение влажности травы допускается с 78-80% до 35-40%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242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85802"/>
          </a:xfrm>
        </p:spPr>
        <p:txBody>
          <a:bodyPr/>
          <a:lstStyle/>
          <a:p>
            <a:pPr algn="ctr"/>
            <a:r>
              <a:rPr lang="ru-RU" dirty="0" smtClean="0"/>
              <a:t>Сушка: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Сушат траву на крытых токах, расстилая ее слоем 15-20 см, и в сушилках при температуре теплоносителя 35-45°С, на огневых и паровых конвейерных сушилках СПК-90 (СКО-90) и СПК-135, а также на напольных сушилках, оборудованных установками активного вентилирования. Также применяется воздушная сушка в тени. Для получения листа в качестве сырья траву обмолачивают. Выход листа около 50%.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своевременном и качественном соблюдении рекомендаций можно получать урожайность травы 20-25 </a:t>
            </a:r>
            <a:r>
              <a:rPr lang="ru-RU" dirty="0" err="1" smtClean="0">
                <a:solidFill>
                  <a:srgbClr val="002060"/>
                </a:solidFill>
              </a:rPr>
              <a:t>ц</a:t>
            </a:r>
            <a:r>
              <a:rPr lang="ru-RU" dirty="0" smtClean="0">
                <a:solidFill>
                  <a:srgbClr val="002060"/>
                </a:solidFill>
              </a:rPr>
              <a:t>/га, листа 10-12 </a:t>
            </a:r>
            <a:r>
              <a:rPr lang="ru-RU" dirty="0" err="1" smtClean="0">
                <a:solidFill>
                  <a:srgbClr val="002060"/>
                </a:solidFill>
              </a:rPr>
              <a:t>ц</a:t>
            </a:r>
            <a:r>
              <a:rPr lang="ru-RU" dirty="0" smtClean="0">
                <a:solidFill>
                  <a:srgbClr val="002060"/>
                </a:solidFill>
              </a:rPr>
              <a:t>/га.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Упаковка и хранение.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Цельное сырье упаковывают в тюки из ткани не более 50 кг нетто и в мешки из ткани и </a:t>
            </a:r>
            <a:r>
              <a:rPr lang="ru-RU" dirty="0" err="1" smtClean="0">
                <a:solidFill>
                  <a:srgbClr val="002060"/>
                </a:solidFill>
              </a:rPr>
              <a:t>льно-джуто-кенафные</a:t>
            </a:r>
            <a:r>
              <a:rPr lang="ru-RU" dirty="0" smtClean="0">
                <a:solidFill>
                  <a:srgbClr val="002060"/>
                </a:solidFill>
              </a:rPr>
              <a:t> не более 15 кг нетто. Лучше упаковку проводить после его </a:t>
            </a:r>
            <a:r>
              <a:rPr lang="ru-RU" dirty="0" err="1" smtClean="0">
                <a:solidFill>
                  <a:srgbClr val="002060"/>
                </a:solidFill>
              </a:rPr>
              <a:t>отлежки</a:t>
            </a:r>
            <a:r>
              <a:rPr lang="ru-RU" dirty="0" smtClean="0">
                <a:solidFill>
                  <a:srgbClr val="002060"/>
                </a:solidFill>
              </a:rPr>
              <a:t>, когда влажность в ворохе распределится равномерно по всему вороху.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Сырье нужно хранить отдельно от других ароматических растений, в хорошо проветриваемых помещениях. Срок хранения травы - 4 года, листа - 1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2de/000e3025-d51547a7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715404" cy="614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МЕДИЦИНСКОЕ ЗНАЧЕНИЕ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media.gorzdrav.org/sys_master/product/h72/hfd/885933224758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5715030" cy="50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onateka.com/images/14680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952624"/>
            <a:ext cx="2786082" cy="454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БИОЛОГИЧЕСКИЕ ОСОБЕННОСТИ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Анис –перекрестно-опыляемое растение. Основные опылители – пчелы. Плод у аниса –серо-зеленого  цвета,  небольшой,  около  3- 5мм,  яйцевидной  формы с  небольшими ребрышкам и, несколько сжатый с боков, двусемянный. Созревает в августе  - сентябре.  После  созревания легко  распадается  на  два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плодика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в  каждом  по  семени.  Издает  приятный пряный аромат. Семена аниса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fructus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Semina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Anisi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vulgaris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- содержат  камедь,  анисовую кислоту,  слизевой  сахар,  жирное  и  эфирное  масла.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аниса обычно начинают прорастать  при  температуре  3 - 4°С,  но  наиболее  оптимальный  температурный  режим для  прорастания  – 23-25°С.  Обычно  всходы  появляются  через  две  недели,  при  неблагоприятных погодных условиях могут на 25 - 30 день.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Анис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переносит небольшие заморозки. Если во время цветения аниса погода ясная и теплая, то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можно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ждать урожай семян, холодная и дождливая погода приведет к малой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озернености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зонтиков.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4.ТЕХНОЛОГИЯ ВОЗДЕЛЫВАНИЯ</a:t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4.1. </a:t>
            </a:r>
            <a:r>
              <a:rPr lang="ru-RU" sz="2700" b="1" dirty="0" smtClean="0">
                <a:solidFill>
                  <a:srgbClr val="C00000"/>
                </a:solidFill>
              </a:rPr>
              <a:t>место </a:t>
            </a:r>
            <a:r>
              <a:rPr lang="ru-RU" sz="2700" b="1" dirty="0" smtClean="0">
                <a:solidFill>
                  <a:srgbClr val="C00000"/>
                </a:solidFill>
              </a:rPr>
              <a:t>в </a:t>
            </a:r>
            <a:r>
              <a:rPr lang="ru-RU" sz="2700" b="1" dirty="0" smtClean="0">
                <a:solidFill>
                  <a:srgbClr val="C00000"/>
                </a:solidFill>
              </a:rPr>
              <a:t>севообороте, внесение удобрений подготовка </a:t>
            </a:r>
            <a:r>
              <a:rPr lang="ru-RU" sz="2700" b="1" dirty="0" smtClean="0">
                <a:solidFill>
                  <a:srgbClr val="C00000"/>
                </a:solidFill>
              </a:rPr>
              <a:t>почвы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Лучшими предшественниками для этой культуры являются </a:t>
            </a:r>
            <a:r>
              <a:rPr lang="ru-RU" dirty="0" smtClean="0">
                <a:solidFill>
                  <a:srgbClr val="C00000"/>
                </a:solidFill>
              </a:rPr>
              <a:t>озимые, зернобобовые и  пропашные культуры. </a:t>
            </a:r>
            <a:r>
              <a:rPr lang="ru-RU" dirty="0" smtClean="0">
                <a:solidFill>
                  <a:srgbClr val="002060"/>
                </a:solidFill>
              </a:rPr>
              <a:t>Для посева аниса наиболее пригодны чернозем и лесные почвы, с  нейтральной или щелочной реакцией.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316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После того как убрали предшествующую культуру надо провести лущение стерни  - два раза, затем вспашку участка, на глубину  – 25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- 27 см. Одновременно надо внести  </a:t>
            </a:r>
            <a:r>
              <a:rPr lang="ru-RU" dirty="0" smtClean="0">
                <a:solidFill>
                  <a:srgbClr val="002060"/>
                </a:solidFill>
              </a:rPr>
              <a:t>органические и </a:t>
            </a:r>
            <a:r>
              <a:rPr lang="ru-RU" dirty="0" smtClean="0">
                <a:solidFill>
                  <a:srgbClr val="002060"/>
                </a:solidFill>
              </a:rPr>
              <a:t>минеральные  удобрения. Азот,  калий, фосфор по 60 кг </a:t>
            </a:r>
            <a:r>
              <a:rPr lang="ru-RU" dirty="0" smtClean="0">
                <a:solidFill>
                  <a:srgbClr val="002060"/>
                </a:solidFill>
              </a:rPr>
              <a:t>/ </a:t>
            </a:r>
            <a:r>
              <a:rPr lang="ru-RU" dirty="0" smtClean="0">
                <a:solidFill>
                  <a:srgbClr val="002060"/>
                </a:solidFill>
              </a:rPr>
              <a:t>га действующего  вещества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– на  выщелоченных  черноземах,  на  черноземах  с  </a:t>
            </a:r>
            <a:r>
              <a:rPr lang="ru-RU" dirty="0" smtClean="0">
                <a:solidFill>
                  <a:srgbClr val="002060"/>
                </a:solidFill>
              </a:rPr>
              <a:t>нейтральным  </a:t>
            </a:r>
            <a:r>
              <a:rPr lang="ru-RU" dirty="0" smtClean="0">
                <a:solidFill>
                  <a:srgbClr val="002060"/>
                </a:solidFill>
              </a:rPr>
              <a:t>РН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дозу  фосфора увеличивают до 90 кг </a:t>
            </a:r>
            <a:r>
              <a:rPr lang="ru-RU" dirty="0" smtClean="0">
                <a:solidFill>
                  <a:srgbClr val="002060"/>
                </a:solidFill>
              </a:rPr>
              <a:t>/ </a:t>
            </a:r>
            <a:r>
              <a:rPr lang="ru-RU" dirty="0" smtClean="0">
                <a:solidFill>
                  <a:srgbClr val="002060"/>
                </a:solidFill>
              </a:rPr>
              <a:t>га. Рано весной участок боронят </a:t>
            </a:r>
            <a:r>
              <a:rPr lang="ru-RU" dirty="0" smtClean="0">
                <a:solidFill>
                  <a:srgbClr val="002060"/>
                </a:solidFill>
              </a:rPr>
              <a:t>и культивируют</a:t>
            </a:r>
            <a:r>
              <a:rPr lang="ru-RU" dirty="0" smtClean="0">
                <a:solidFill>
                  <a:srgbClr val="002060"/>
                </a:solidFill>
              </a:rPr>
              <a:t>. Перед  тем как посеять, почву </a:t>
            </a:r>
            <a:r>
              <a:rPr lang="ru-RU" dirty="0" smtClean="0">
                <a:solidFill>
                  <a:srgbClr val="002060"/>
                </a:solidFill>
              </a:rPr>
              <a:t>прикатывают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531</TotalTime>
  <Words>1997</Words>
  <PresentationFormat>Экран (4:3)</PresentationFormat>
  <Paragraphs>99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Городская</vt:lpstr>
      <vt:lpstr>Лекция №5</vt:lpstr>
      <vt:lpstr>План лекции:</vt:lpstr>
      <vt:lpstr>  </vt:lpstr>
      <vt:lpstr>Слайд 4</vt:lpstr>
      <vt:lpstr>МЕДИЦИНСКОЕ ЗНАЧЕНИЕ</vt:lpstr>
      <vt:lpstr>БИОЛОГИЧЕСКИЕ ОСОБЕННОСТИ</vt:lpstr>
      <vt:lpstr>Слайд 7</vt:lpstr>
      <vt:lpstr> 4.ТЕХНОЛОГИЯ ВОЗДЕЛЫВАНИЯ 4.1. место в севообороте, внесение удобрений подготовка почвы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Участок, предназначенный под посев мелиссы, при созревании почвы боронуется в четыре следа двойным сцепом тяжелых зубовых борон БЗТУ-1.0 или сцепом борон, первый ряд которого состоит из БЗТУ-1.0, а второй - из БЗСС-1.0, перекрестно по диагоналям поля( закрытие влаги).</vt:lpstr>
      <vt:lpstr>     При сухой устоявшейся погоде подготовленное под посев мелиссы поле следует прикатать кольчато-шпоровыми катками ЗККШ-6А. Через 7-10 дней после прикатывания проводят повторное боронование в четыре следа двойным сцепом средних борон БЗСС-1.0 так же перекрестно, по диагоналям поля, несколько меняя направление движения агрегата.</vt:lpstr>
      <vt:lpstr>Слайд 18</vt:lpstr>
      <vt:lpstr>Слайд 19</vt:lpstr>
      <vt:lpstr>СЕЯЛКА «КЛЕН 1,8»</vt:lpstr>
      <vt:lpstr>Слайд 21</vt:lpstr>
      <vt:lpstr>Получение рассады</vt:lpstr>
      <vt:lpstr>Слайд 23</vt:lpstr>
      <vt:lpstr>Универсальная рассадопосадочная машина</vt:lpstr>
      <vt:lpstr>Размножение делением</vt:lpstr>
      <vt:lpstr>4.4. Уход за посевами</vt:lpstr>
      <vt:lpstr>Слайд 27</vt:lpstr>
      <vt:lpstr>Последняя культивация - окучивание мелиссы прводится на глубину 5- 7 см поздно осенью при наступлении утренних заморозков и завершении вегетации. </vt:lpstr>
      <vt:lpstr>4.4.Уборка, сушка, хранение</vt:lpstr>
      <vt:lpstr>В сухую жаркую погоду возможно скашивание мелиссы жатками ЖБА­-3.5А, ЖРН-6 и ЖРС-4.9, самоходными косилками Е-280 и Е-301 в валки с подборкой валков и погрузкой травы в транспортные средства. При этом снижение влажности травы допускается с 78-80% до 35-40%</vt:lpstr>
      <vt:lpstr>Сушка: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№2</dc:title>
  <cp:lastModifiedBy>Olga</cp:lastModifiedBy>
  <cp:revision>92</cp:revision>
  <dcterms:modified xsi:type="dcterms:W3CDTF">2021-03-16T18:42:32Z</dcterms:modified>
</cp:coreProperties>
</file>